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9"/>
  </p:notesMasterIdLst>
  <p:sldIdLst>
    <p:sldId id="256" r:id="rId5"/>
    <p:sldId id="313" r:id="rId6"/>
    <p:sldId id="259" r:id="rId7"/>
    <p:sldId id="298" r:id="rId8"/>
    <p:sldId id="307" r:id="rId9"/>
    <p:sldId id="352" r:id="rId10"/>
    <p:sldId id="348" r:id="rId11"/>
    <p:sldId id="316" r:id="rId12"/>
    <p:sldId id="319" r:id="rId13"/>
    <p:sldId id="347" r:id="rId14"/>
    <p:sldId id="329" r:id="rId15"/>
    <p:sldId id="335" r:id="rId16"/>
    <p:sldId id="343" r:id="rId17"/>
    <p:sldId id="330" r:id="rId18"/>
    <p:sldId id="336" r:id="rId19"/>
    <p:sldId id="338" r:id="rId20"/>
    <p:sldId id="346" r:id="rId21"/>
    <p:sldId id="331" r:id="rId22"/>
    <p:sldId id="339" r:id="rId23"/>
    <p:sldId id="344" r:id="rId24"/>
    <p:sldId id="332" r:id="rId25"/>
    <p:sldId id="340" r:id="rId26"/>
    <p:sldId id="342" r:id="rId27"/>
    <p:sldId id="334" r:id="rId28"/>
    <p:sldId id="341" r:id="rId29"/>
    <p:sldId id="349" r:id="rId30"/>
    <p:sldId id="333" r:id="rId31"/>
    <p:sldId id="337" r:id="rId32"/>
    <p:sldId id="353" r:id="rId33"/>
    <p:sldId id="345" r:id="rId34"/>
    <p:sldId id="351" r:id="rId35"/>
    <p:sldId id="350" r:id="rId36"/>
    <p:sldId id="318" r:id="rId37"/>
    <p:sldId id="354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763"/>
    <a:srgbClr val="843E87"/>
    <a:srgbClr val="FF0000"/>
    <a:srgbClr val="8DAFD1"/>
    <a:srgbClr val="C85DCE"/>
    <a:srgbClr val="585363"/>
    <a:srgbClr val="661366"/>
    <a:srgbClr val="C0D4F8"/>
    <a:srgbClr val="CEDBEF"/>
    <a:srgbClr val="A7C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71"/>
    <p:restoredTop sz="77065"/>
  </p:normalViewPr>
  <p:slideViewPr>
    <p:cSldViewPr snapToGrid="0">
      <p:cViewPr varScale="1">
        <p:scale>
          <a:sx n="131" d="100"/>
          <a:sy n="131" d="100"/>
        </p:scale>
        <p:origin x="184" y="216"/>
      </p:cViewPr>
      <p:guideLst>
        <p:guide orient="horz" pos="8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E5BD0-2FF3-A042-80CC-A4F98A70EAB8}" type="doc">
      <dgm:prSet loTypeId="urn:microsoft.com/office/officeart/2005/8/layout/venn1" loCatId="" qsTypeId="urn:microsoft.com/office/officeart/2005/8/quickstyle/simple1" qsCatId="simple" csTypeId="urn:microsoft.com/office/officeart/2005/8/colors/accent6_2" csCatId="accent6" phldr="1"/>
      <dgm:spPr/>
    </dgm:pt>
    <dgm:pt modelId="{F18CAA76-AFCB-054E-8FF9-02E6684A33DD}">
      <dgm:prSet phldrT="[Text]" custT="1"/>
      <dgm:spPr>
        <a:solidFill>
          <a:srgbClr val="C85DCE">
            <a:alpha val="50196"/>
          </a:srgbClr>
        </a:solidFill>
      </dgm:spPr>
      <dgm:t>
        <a:bodyPr/>
        <a:lstStyle/>
        <a:p>
          <a:pPr algn="l"/>
          <a:endParaRPr lang="en-US" sz="3800" dirty="0"/>
        </a:p>
      </dgm:t>
    </dgm:pt>
    <dgm:pt modelId="{79F99E08-0A84-254C-A988-A91050D46FA7}" type="parTrans" cxnId="{DEABE540-9D5D-5842-8A1B-459C8B79EC0F}">
      <dgm:prSet/>
      <dgm:spPr/>
      <dgm:t>
        <a:bodyPr/>
        <a:lstStyle/>
        <a:p>
          <a:endParaRPr lang="en-US"/>
        </a:p>
      </dgm:t>
    </dgm:pt>
    <dgm:pt modelId="{C14ED519-7C12-DC45-A9E7-6F2697BEE664}" type="sibTrans" cxnId="{DEABE540-9D5D-5842-8A1B-459C8B79EC0F}">
      <dgm:prSet/>
      <dgm:spPr/>
      <dgm:t>
        <a:bodyPr/>
        <a:lstStyle/>
        <a:p>
          <a:endParaRPr lang="en-US"/>
        </a:p>
      </dgm:t>
    </dgm:pt>
    <dgm:pt modelId="{E4EE4AC7-DA57-A644-8B3B-E60B4C42CBFB}">
      <dgm:prSet phldrT="[Text]" custT="1"/>
      <dgm:spPr>
        <a:solidFill>
          <a:srgbClr val="FF0000">
            <a:alpha val="30000"/>
          </a:srgbClr>
        </a:solidFill>
      </dgm:spPr>
      <dgm:t>
        <a:bodyPr/>
        <a:lstStyle/>
        <a:p>
          <a:pPr algn="r"/>
          <a:endParaRPr lang="en-US" sz="3800" dirty="0"/>
        </a:p>
      </dgm:t>
    </dgm:pt>
    <dgm:pt modelId="{626F05E8-CC94-AC47-900D-D61EE33E9667}" type="parTrans" cxnId="{88C4B95E-856C-7147-AFF0-343721AFBCE0}">
      <dgm:prSet/>
      <dgm:spPr/>
      <dgm:t>
        <a:bodyPr/>
        <a:lstStyle/>
        <a:p>
          <a:endParaRPr lang="en-US"/>
        </a:p>
      </dgm:t>
    </dgm:pt>
    <dgm:pt modelId="{76C971AE-CBFC-8944-A4A0-EC65562898B5}" type="sibTrans" cxnId="{88C4B95E-856C-7147-AFF0-343721AFBCE0}">
      <dgm:prSet/>
      <dgm:spPr/>
      <dgm:t>
        <a:bodyPr/>
        <a:lstStyle/>
        <a:p>
          <a:endParaRPr lang="en-US"/>
        </a:p>
      </dgm:t>
    </dgm:pt>
    <dgm:pt modelId="{38A11EC8-1A7B-A845-9284-657916A1B32B}" type="pres">
      <dgm:prSet presAssocID="{D1EE5BD0-2FF3-A042-80CC-A4F98A70EAB8}" presName="compositeShape" presStyleCnt="0">
        <dgm:presLayoutVars>
          <dgm:chMax val="7"/>
          <dgm:dir/>
          <dgm:resizeHandles val="exact"/>
        </dgm:presLayoutVars>
      </dgm:prSet>
      <dgm:spPr/>
    </dgm:pt>
    <dgm:pt modelId="{5E27056F-C372-3347-B8D5-A78C6DD46F62}" type="pres">
      <dgm:prSet presAssocID="{F18CAA76-AFCB-054E-8FF9-02E6684A33DD}" presName="circ1" presStyleLbl="vennNode1" presStyleIdx="0" presStyleCnt="2" custScaleX="148760" custLinFactNeighborX="2"/>
      <dgm:spPr/>
    </dgm:pt>
    <dgm:pt modelId="{F71049DB-44ED-304D-9B06-7F54D42DE071}" type="pres">
      <dgm:prSet presAssocID="{F18CAA76-AFCB-054E-8FF9-02E6684A33D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C651435-18FD-8246-B983-516FEEEF45E8}" type="pres">
      <dgm:prSet presAssocID="{E4EE4AC7-DA57-A644-8B3B-E60B4C42CBFB}" presName="circ2" presStyleLbl="vennNode1" presStyleIdx="1" presStyleCnt="2" custScaleX="148760"/>
      <dgm:spPr/>
    </dgm:pt>
    <dgm:pt modelId="{D3079BD6-80B5-EA48-892B-112584689D0A}" type="pres">
      <dgm:prSet presAssocID="{E4EE4AC7-DA57-A644-8B3B-E60B4C42CBF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F95511D-DBBD-344A-AD0D-650C280FFF9D}" type="presOf" srcId="{F18CAA76-AFCB-054E-8FF9-02E6684A33DD}" destId="{F71049DB-44ED-304D-9B06-7F54D42DE071}" srcOrd="1" destOrd="0" presId="urn:microsoft.com/office/officeart/2005/8/layout/venn1"/>
    <dgm:cxn modelId="{DEABE540-9D5D-5842-8A1B-459C8B79EC0F}" srcId="{D1EE5BD0-2FF3-A042-80CC-A4F98A70EAB8}" destId="{F18CAA76-AFCB-054E-8FF9-02E6684A33DD}" srcOrd="0" destOrd="0" parTransId="{79F99E08-0A84-254C-A988-A91050D46FA7}" sibTransId="{C14ED519-7C12-DC45-A9E7-6F2697BEE664}"/>
    <dgm:cxn modelId="{40925C54-FC3C-B547-8A39-442C92CC5340}" type="presOf" srcId="{E4EE4AC7-DA57-A644-8B3B-E60B4C42CBFB}" destId="{DC651435-18FD-8246-B983-516FEEEF45E8}" srcOrd="0" destOrd="0" presId="urn:microsoft.com/office/officeart/2005/8/layout/venn1"/>
    <dgm:cxn modelId="{88C4B95E-856C-7147-AFF0-343721AFBCE0}" srcId="{D1EE5BD0-2FF3-A042-80CC-A4F98A70EAB8}" destId="{E4EE4AC7-DA57-A644-8B3B-E60B4C42CBFB}" srcOrd="1" destOrd="0" parTransId="{626F05E8-CC94-AC47-900D-D61EE33E9667}" sibTransId="{76C971AE-CBFC-8944-A4A0-EC65562898B5}"/>
    <dgm:cxn modelId="{225EC374-66CE-854E-A790-ACAE76D73577}" type="presOf" srcId="{E4EE4AC7-DA57-A644-8B3B-E60B4C42CBFB}" destId="{D3079BD6-80B5-EA48-892B-112584689D0A}" srcOrd="1" destOrd="0" presId="urn:microsoft.com/office/officeart/2005/8/layout/venn1"/>
    <dgm:cxn modelId="{14D9C18E-4B45-174B-A553-190B6100DDEE}" type="presOf" srcId="{F18CAA76-AFCB-054E-8FF9-02E6684A33DD}" destId="{5E27056F-C372-3347-B8D5-A78C6DD46F62}" srcOrd="0" destOrd="0" presId="urn:microsoft.com/office/officeart/2005/8/layout/venn1"/>
    <dgm:cxn modelId="{53328CD1-7C86-E24B-8087-9C99BF247402}" type="presOf" srcId="{D1EE5BD0-2FF3-A042-80CC-A4F98A70EAB8}" destId="{38A11EC8-1A7B-A845-9284-657916A1B32B}" srcOrd="0" destOrd="0" presId="urn:microsoft.com/office/officeart/2005/8/layout/venn1"/>
    <dgm:cxn modelId="{782095E6-F33D-214D-B247-AFEF50F2EE14}" type="presParOf" srcId="{38A11EC8-1A7B-A845-9284-657916A1B32B}" destId="{5E27056F-C372-3347-B8D5-A78C6DD46F62}" srcOrd="0" destOrd="0" presId="urn:microsoft.com/office/officeart/2005/8/layout/venn1"/>
    <dgm:cxn modelId="{BF9F06B3-603B-BE49-B12F-D034D59529F6}" type="presParOf" srcId="{38A11EC8-1A7B-A845-9284-657916A1B32B}" destId="{F71049DB-44ED-304D-9B06-7F54D42DE071}" srcOrd="1" destOrd="0" presId="urn:microsoft.com/office/officeart/2005/8/layout/venn1"/>
    <dgm:cxn modelId="{C5FB505C-08F8-7E4A-B65C-627CC957AF6A}" type="presParOf" srcId="{38A11EC8-1A7B-A845-9284-657916A1B32B}" destId="{DC651435-18FD-8246-B983-516FEEEF45E8}" srcOrd="2" destOrd="0" presId="urn:microsoft.com/office/officeart/2005/8/layout/venn1"/>
    <dgm:cxn modelId="{524D92DC-3E75-4349-9996-18D1A273DD41}" type="presParOf" srcId="{38A11EC8-1A7B-A845-9284-657916A1B32B}" destId="{D3079BD6-80B5-EA48-892B-112584689D0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7056F-C372-3347-B8D5-A78C6DD46F62}">
      <dsp:nvSpPr>
        <dsp:cNvPr id="0" name=""/>
        <dsp:cNvSpPr/>
      </dsp:nvSpPr>
      <dsp:spPr>
        <a:xfrm>
          <a:off x="-195527" y="11022"/>
          <a:ext cx="5995487" cy="4030309"/>
        </a:xfrm>
        <a:prstGeom prst="ellipse">
          <a:avLst/>
        </a:prstGeom>
        <a:solidFill>
          <a:srgbClr val="C85DCE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 dirty="0"/>
        </a:p>
      </dsp:txBody>
      <dsp:txXfrm>
        <a:off x="641680" y="486282"/>
        <a:ext cx="3456857" cy="3079789"/>
      </dsp:txXfrm>
    </dsp:sp>
    <dsp:sp modelId="{DC651435-18FD-8246-B983-516FEEEF45E8}">
      <dsp:nvSpPr>
        <dsp:cNvPr id="0" name=""/>
        <dsp:cNvSpPr/>
      </dsp:nvSpPr>
      <dsp:spPr>
        <a:xfrm>
          <a:off x="2709119" y="11022"/>
          <a:ext cx="5995487" cy="4030309"/>
        </a:xfrm>
        <a:prstGeom prst="ellipse">
          <a:avLst/>
        </a:prstGeom>
        <a:solidFill>
          <a:srgbClr val="FF0000">
            <a:alpha val="3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 dirty="0"/>
        </a:p>
      </dsp:txBody>
      <dsp:txXfrm>
        <a:off x="4410541" y="486282"/>
        <a:ext cx="3456857" cy="3079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9CADD-039D-F545-B8FF-D671D7FA2678}" type="datetimeFigureOut">
              <a:rPr lang="en-US" smtClean="0"/>
              <a:t>1/13/22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014A7-6269-E74D-B4B1-12070627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03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2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1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29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6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9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z="10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Note that many frameworks that informed my identification of these particular proficiencies</a:t>
            </a:r>
            <a:endParaRPr lang="en-US" sz="9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7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8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76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4A7-6269-E74D-B4B1-1207062719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2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8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4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4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7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6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FA03-B293-3C41-9EF1-95F2AA0398BF}" type="datetimeFigureOut">
              <a:rPr lang="en-US" smtClean="0"/>
              <a:t>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02945-AA44-734C-B36D-F62728DDF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tiff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3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/>
        </p:nvSpPr>
        <p:spPr>
          <a:xfrm rot="10800000" flipH="1">
            <a:off x="0" y="0"/>
            <a:ext cx="6560167" cy="282647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4" name="TextBox 3"/>
          <p:cNvSpPr txBox="1"/>
          <p:nvPr/>
        </p:nvSpPr>
        <p:spPr>
          <a:xfrm>
            <a:off x="939114" y="2141444"/>
            <a:ext cx="8204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Preparing Open Educators </a:t>
            </a:r>
            <a:b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Essential Conceptual Understandings &amp; Proficiencies</a:t>
            </a:r>
          </a:p>
          <a:p>
            <a:pPr algn="ctr"/>
            <a:endParaRPr lang="en-US" sz="26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Gail Matthews-</a:t>
            </a:r>
            <a:r>
              <a:rPr lang="en-US" sz="22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DeNatale</a:t>
            </a:r>
            <a:endParaRPr lang="en-US" sz="2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Lecturer, CPS Graduate School of Education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Senior Associate Director, CATLR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" y="82298"/>
            <a:ext cx="3016055" cy="61695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D4F3F48-EA61-D14B-AE6B-72AD3AD36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" y="632769"/>
            <a:ext cx="3389224" cy="784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D2474-B672-5D49-B502-F63D48D3C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599" y="4831773"/>
            <a:ext cx="914400" cy="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2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D4993A8-094F-A842-AD51-D2E0866DF586}"/>
              </a:ext>
            </a:extLst>
          </p:cNvPr>
          <p:cNvSpPr/>
          <p:nvPr/>
        </p:nvSpPr>
        <p:spPr>
          <a:xfrm>
            <a:off x="1700614" y="2871387"/>
            <a:ext cx="572568" cy="50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The Proficiencies (In the Chat)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27A1F1-0A85-5046-91E3-749EBB4D84F0}"/>
              </a:ext>
            </a:extLst>
          </p:cNvPr>
          <p:cNvSpPr/>
          <p:nvPr/>
        </p:nvSpPr>
        <p:spPr>
          <a:xfrm>
            <a:off x="4572000" y="1243903"/>
            <a:ext cx="4210077" cy="327848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rgbClr val="843E87"/>
                </a:solidFill>
              </a:rPr>
              <a:t>Which proficiencies were expected? Why?</a:t>
            </a:r>
          </a:p>
          <a:p>
            <a:endParaRPr lang="en-US" sz="2400" b="1" dirty="0">
              <a:solidFill>
                <a:srgbClr val="843E87"/>
              </a:solidFill>
            </a:endParaRPr>
          </a:p>
          <a:p>
            <a:r>
              <a:rPr lang="en-US" sz="2400" b="1" dirty="0">
                <a:solidFill>
                  <a:srgbClr val="843E87"/>
                </a:solidFill>
              </a:rPr>
              <a:t>Which, if any, proficiencies surprise you? Why?</a:t>
            </a:r>
          </a:p>
          <a:p>
            <a:endParaRPr lang="en-US" sz="2400" b="1" dirty="0">
              <a:solidFill>
                <a:srgbClr val="843E87"/>
              </a:solidFill>
            </a:endParaRPr>
          </a:p>
          <a:p>
            <a:r>
              <a:rPr lang="en-US" sz="2400" b="1" dirty="0">
                <a:solidFill>
                  <a:srgbClr val="843E87"/>
                </a:solidFill>
              </a:rPr>
              <a:t>Which ones are intriguing, but less clear for you? [Examples will follow]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158BC8-78D8-1B44-8AC3-4E51AA1913CC}"/>
              </a:ext>
            </a:extLst>
          </p:cNvPr>
          <p:cNvSpPr txBox="1"/>
          <p:nvPr/>
        </p:nvSpPr>
        <p:spPr>
          <a:xfrm>
            <a:off x="223284" y="1254138"/>
            <a:ext cx="446567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0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3" y="1254138"/>
            <a:ext cx="50717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400" dirty="0">
              <a:solidFill>
                <a:srgbClr val="C000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5263120" y="1254138"/>
            <a:ext cx="3646967" cy="2308324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Identify the diverse roots of Open Learning as a movement, especially those that are most relevant to your interests and needs as an educator.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0C0216-8BB9-DE46-BE23-6B0A18C9B285}"/>
              </a:ext>
            </a:extLst>
          </p:cNvPr>
          <p:cNvCxnSpPr/>
          <p:nvPr/>
        </p:nvCxnSpPr>
        <p:spPr>
          <a:xfrm>
            <a:off x="3870252" y="1509823"/>
            <a:ext cx="138223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107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21094" y="1254138"/>
            <a:ext cx="3849624" cy="1938992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r>
              <a:rPr lang="en-US" sz="2400" dirty="0"/>
              <a:t>Open education is not a fad. It builds on centuries of work by educators and technical innovators.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25023-5027-E44E-8343-F2BFB71A9B6A}"/>
              </a:ext>
            </a:extLst>
          </p:cNvPr>
          <p:cNvSpPr txBox="1"/>
          <p:nvPr/>
        </p:nvSpPr>
        <p:spPr>
          <a:xfrm>
            <a:off x="4324172" y="1252728"/>
            <a:ext cx="4666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Timeline Assignment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far back does the concept of "openness" go? What are the big ideas?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have been the major developments? Who was involved? In what sectors? 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E61872B-AD3D-784C-97F1-EF80722E6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765"/>
            <a:ext cx="9144000" cy="2792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75B71F-FAC1-4D49-ACB9-60C597E35E8F}"/>
              </a:ext>
            </a:extLst>
          </p:cNvPr>
          <p:cNvSpPr txBox="1"/>
          <p:nvPr/>
        </p:nvSpPr>
        <p:spPr>
          <a:xfrm>
            <a:off x="3657600" y="4835723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(Timelines by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Imick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McCray and Angel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Byars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2B438E-C273-C24F-AE78-754404ACC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1415"/>
            <a:ext cx="9144000" cy="44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28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794907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Origins &amp; Context: Student Reflections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712922" y="1055864"/>
            <a:ext cx="750118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S1: “Heading into this course I thought I understood what open learning meant, but </a:t>
            </a:r>
            <a:r>
              <a:rPr lang="en-US" sz="26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soon realized I really had no idea of how big a concept this is and how long it has been evolving</a:t>
            </a: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  What has really stuck with me throughout the is the basic idea of generosity … How exciting is that?” </a:t>
            </a:r>
            <a:endParaRPr lang="en-US" sz="2600" b="1" dirty="0">
              <a:solidFill>
                <a:srgbClr val="585363"/>
              </a:solidFill>
              <a:ea typeface="Helvetica Neue" charset="0"/>
              <a:cs typeface="Helvetica Neue" charset="0"/>
            </a:endParaRP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S2: “Our timeline assignment made me realize </a:t>
            </a:r>
            <a:r>
              <a:rPr lang="en-US" sz="26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there are theories, frameworks, influential people, and large-scale actions that set open learning in motion.</a:t>
            </a: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”</a:t>
            </a:r>
            <a:endParaRPr lang="en-US" sz="2600" b="1" dirty="0">
              <a:solidFill>
                <a:srgbClr val="843E87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60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3" y="1254138"/>
            <a:ext cx="50717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400" dirty="0">
              <a:solidFill>
                <a:srgbClr val="C000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5263120" y="1254138"/>
            <a:ext cx="3646967" cy="3416320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Locate, evaluate, and select high quality open education resources that are most relevant to a given teaching scenario (preferably something that you or a constituent currently teach, or an offering your program would like to develop).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9EF017-0024-354D-BE2C-261E8DCCE9C7}"/>
              </a:ext>
            </a:extLst>
          </p:cNvPr>
          <p:cNvCxnSpPr/>
          <p:nvPr/>
        </p:nvCxnSpPr>
        <p:spPr>
          <a:xfrm>
            <a:off x="3880885" y="2062721"/>
            <a:ext cx="138223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38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D25023-5027-E44E-8343-F2BFB71A9B6A}"/>
              </a:ext>
            </a:extLst>
          </p:cNvPr>
          <p:cNvSpPr txBox="1"/>
          <p:nvPr/>
        </p:nvSpPr>
        <p:spPr>
          <a:xfrm>
            <a:off x="4324172" y="1252728"/>
            <a:ext cx="466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Crowdsourced Open Online Learning (COOL)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a course scenario or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 for relevant OERs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and pool OERs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21094" y="1254138"/>
            <a:ext cx="3849624" cy="1569660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r>
              <a:rPr lang="en-US" sz="2400" dirty="0"/>
              <a:t>There are many elements that need to be considered when evaluating OER.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EA6521-0BA5-5A49-8F2F-B1DDD31B9709}"/>
              </a:ext>
            </a:extLst>
          </p:cNvPr>
          <p:cNvGrpSpPr/>
          <p:nvPr/>
        </p:nvGrpSpPr>
        <p:grpSpPr>
          <a:xfrm>
            <a:off x="0" y="847725"/>
            <a:ext cx="9144000" cy="4295775"/>
            <a:chOff x="0" y="847725"/>
            <a:chExt cx="9144000" cy="429577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9706FC-3F7D-8D4F-AC3D-18AFFAFEDF06}"/>
                </a:ext>
              </a:extLst>
            </p:cNvPr>
            <p:cNvGrpSpPr/>
            <p:nvPr/>
          </p:nvGrpSpPr>
          <p:grpSpPr>
            <a:xfrm>
              <a:off x="0" y="847725"/>
              <a:ext cx="9144000" cy="4295775"/>
              <a:chOff x="0" y="847725"/>
              <a:chExt cx="9144000" cy="42957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03D7F61-FDFE-7040-8654-8A6DDA20398E}"/>
                  </a:ext>
                </a:extLst>
              </p:cNvPr>
              <p:cNvSpPr/>
              <p:nvPr/>
            </p:nvSpPr>
            <p:spPr>
              <a:xfrm>
                <a:off x="0" y="847725"/>
                <a:ext cx="9144000" cy="4295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 descr="Diagram&#10;&#10;Description automatically generated">
                <a:extLst>
                  <a:ext uri="{FF2B5EF4-FFF2-40B4-BE49-F238E27FC236}">
                    <a16:creationId xmlns:a16="http://schemas.microsoft.com/office/drawing/2014/main" id="{9D579BCC-C8C6-3149-A4C8-5FCEE5622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192" y="869646"/>
                <a:ext cx="6968530" cy="4029863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2849B7-858C-124F-8848-3C41542573E5}"/>
                </a:ext>
              </a:extLst>
            </p:cNvPr>
            <p:cNvSpPr txBox="1"/>
            <p:nvPr/>
          </p:nvSpPr>
          <p:spPr>
            <a:xfrm>
              <a:off x="3657600" y="4835723"/>
              <a:ext cx="548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(NUS Libraries, 2021; TEMOA, 2011; Achieve, 2011)</a:t>
              </a:r>
            </a:p>
          </p:txBody>
        </p:sp>
      </p:grp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7CED10-C226-1248-80E3-23BF77C2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4600"/>
            <a:ext cx="9144000" cy="4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28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95739" y="1291460"/>
            <a:ext cx="3646967" cy="1569660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r>
              <a:rPr lang="en-US" sz="2400" dirty="0"/>
              <a:t>There are many elements that need to be considered when evaluating OER. </a:t>
            </a:r>
          </a:p>
        </p:txBody>
      </p:sp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A01B5C-EC80-6749-B1EA-FBE48B689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8" r="9043"/>
          <a:stretch/>
        </p:blipFill>
        <p:spPr>
          <a:xfrm>
            <a:off x="117892" y="885617"/>
            <a:ext cx="8002820" cy="225018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0A3E5152-1637-9143-BF34-D78C1AC7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669" y="2445932"/>
            <a:ext cx="4007795" cy="255943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FC5F04-4DAA-384E-AB82-EFCF0755E84F}"/>
              </a:ext>
            </a:extLst>
          </p:cNvPr>
          <p:cNvSpPr/>
          <p:nvPr/>
        </p:nvSpPr>
        <p:spPr>
          <a:xfrm>
            <a:off x="117892" y="982851"/>
            <a:ext cx="100721" cy="308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8020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784077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Information Fluency: Student Reflection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464946" y="1071362"/>
            <a:ext cx="822959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S2: “In the first week we were asked to post a reflective response to a video by David Wiley. </a:t>
            </a:r>
            <a:r>
              <a:rPr lang="en-US" sz="26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My first response came from a place of defensiveness</a:t>
            </a: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 and closed mindedness. </a:t>
            </a:r>
            <a:r>
              <a:rPr lang="en-US" sz="26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Why should educators be expected to share their intellectual property with others for free</a:t>
            </a: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I started to see that </a:t>
            </a:r>
            <a:r>
              <a:rPr lang="en-US" sz="26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open education and its history is far more complex … a network of ideas that allows for more equitable educational experiences</a:t>
            </a:r>
            <a:r>
              <a:rPr lang="en-US" sz="26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 for so many people.”</a:t>
            </a:r>
          </a:p>
        </p:txBody>
      </p:sp>
    </p:spTree>
    <p:extLst>
      <p:ext uri="{BB962C8B-B14F-4D97-AF65-F5344CB8AC3E}">
        <p14:creationId xmlns:p14="http://schemas.microsoft.com/office/powerpoint/2010/main" val="990080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3" y="1254138"/>
            <a:ext cx="50717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400" dirty="0">
              <a:solidFill>
                <a:srgbClr val="C000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5263120" y="1254138"/>
            <a:ext cx="3646967" cy="30469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Identify the desired learning outcomes of a specified teaching scenario. For each outcome, curate an intentional and strategic collection of OERs that are most relevant to to the goals for learning.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8A7D11-B437-C14B-AF2E-5DF4C59AB2CD}"/>
              </a:ext>
            </a:extLst>
          </p:cNvPr>
          <p:cNvCxnSpPr>
            <a:cxnSpLocks/>
          </p:cNvCxnSpPr>
          <p:nvPr/>
        </p:nvCxnSpPr>
        <p:spPr>
          <a:xfrm>
            <a:off x="2264735" y="2573084"/>
            <a:ext cx="29877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66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21095" y="1254138"/>
            <a:ext cx="3845978" cy="30469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br>
              <a:rPr lang="en-US" sz="2400" b="1" dirty="0"/>
            </a:br>
            <a:r>
              <a:rPr lang="en-US" sz="2400" dirty="0"/>
              <a:t>The OER integration process is </a:t>
            </a:r>
            <a:r>
              <a:rPr lang="en-US" sz="2400" b="1" i="1" dirty="0">
                <a:solidFill>
                  <a:srgbClr val="843E87"/>
                </a:solidFill>
              </a:rPr>
              <a:t>nonlinear</a:t>
            </a:r>
            <a:r>
              <a:rPr lang="en-US" sz="2400" dirty="0"/>
              <a:t>,  </a:t>
            </a:r>
            <a:r>
              <a:rPr lang="en-US" sz="2400" b="1" i="1" dirty="0">
                <a:solidFill>
                  <a:srgbClr val="843E87"/>
                </a:solidFill>
              </a:rPr>
              <a:t>iterative</a:t>
            </a:r>
            <a:r>
              <a:rPr lang="en-US" sz="2400" i="1" dirty="0"/>
              <a:t>,</a:t>
            </a:r>
            <a:r>
              <a:rPr lang="en-US" sz="2400" dirty="0"/>
              <a:t> and </a:t>
            </a:r>
            <a:r>
              <a:rPr lang="en-US" sz="2400" b="1" i="1" dirty="0">
                <a:solidFill>
                  <a:srgbClr val="843E87"/>
                </a:solidFill>
              </a:rPr>
              <a:t>strategic</a:t>
            </a:r>
            <a:r>
              <a:rPr lang="en-US" sz="2400" dirty="0"/>
              <a:t>. A preliminary scan can spark ideas for teaching. Selection involves winnowing and adapting resources in relation to goals.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25023-5027-E44E-8343-F2BFB71A9B6A}"/>
              </a:ext>
            </a:extLst>
          </p:cNvPr>
          <p:cNvSpPr txBox="1"/>
          <p:nvPr/>
        </p:nvSpPr>
        <p:spPr>
          <a:xfrm>
            <a:off x="4324172" y="1252728"/>
            <a:ext cx="46660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Mini-MOOC (plan 2-week learning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choice of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Topic selected the same week of 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guided by a multi-week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Buddy triads provide 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Content includes at least three forms of high-quality open learning resources that were created by another entity (e.g., materials, videos, tools)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9F692-E91C-8946-BE1A-2BA7B09F0A22}"/>
              </a:ext>
            </a:extLst>
          </p:cNvPr>
          <p:cNvGrpSpPr/>
          <p:nvPr/>
        </p:nvGrpSpPr>
        <p:grpSpPr>
          <a:xfrm>
            <a:off x="4420746" y="0"/>
            <a:ext cx="4411614" cy="5143500"/>
            <a:chOff x="4420746" y="0"/>
            <a:chExt cx="4411614" cy="51435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1197BF-A24F-6B49-AE6E-9CA6D2015449}"/>
                </a:ext>
              </a:extLst>
            </p:cNvPr>
            <p:cNvGrpSpPr/>
            <p:nvPr/>
          </p:nvGrpSpPr>
          <p:grpSpPr>
            <a:xfrm>
              <a:off x="4420746" y="0"/>
              <a:ext cx="4411614" cy="5143500"/>
              <a:chOff x="4420746" y="0"/>
              <a:chExt cx="4411614" cy="51435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4B2B59-AD1B-5642-9EF6-91D40B79766E}"/>
                  </a:ext>
                </a:extLst>
              </p:cNvPr>
              <p:cNvSpPr/>
              <p:nvPr/>
            </p:nvSpPr>
            <p:spPr>
              <a:xfrm>
                <a:off x="4420746" y="0"/>
                <a:ext cx="4411614" cy="5143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1C97538-A924-AA44-9DBF-351DF9844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7845" y="56792"/>
                <a:ext cx="3897416" cy="5060735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051142-068B-3E43-ACBE-FD948E0634E5}"/>
                </a:ext>
              </a:extLst>
            </p:cNvPr>
            <p:cNvSpPr/>
            <p:nvPr/>
          </p:nvSpPr>
          <p:spPr>
            <a:xfrm>
              <a:off x="4615961" y="52396"/>
              <a:ext cx="109904" cy="50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4811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55" y="987750"/>
            <a:ext cx="804961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General idea and interest, but no prior experience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I’ve integrated open education into my </a:t>
            </a:r>
            <a:r>
              <a:rPr lang="en-US" sz="2400" b="1" i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credit-bearing</a:t>
            </a: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 teaching practice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I’ve helped other educators learn about and integrate open education into their practice 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Have integrated open education into my practice </a:t>
            </a:r>
            <a:r>
              <a:rPr lang="en-US" sz="2400" b="1" i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and</a:t>
            </a: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 helped other educators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792940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Poll: Open Education (a.k.a. Open Learning)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Curation: Student Reflection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914401" y="1164350"/>
            <a:ext cx="7333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S3: “In a field constantly striving for innovation,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Open Education Resources provide a tangible record of content and pedagogy that allows us as educators to continue to reform and improve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, providing better education to students around the world for years to come.”</a:t>
            </a:r>
          </a:p>
        </p:txBody>
      </p:sp>
    </p:spTree>
    <p:extLst>
      <p:ext uri="{BB962C8B-B14F-4D97-AF65-F5344CB8AC3E}">
        <p14:creationId xmlns:p14="http://schemas.microsoft.com/office/powerpoint/2010/main" val="183254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3" y="1254138"/>
            <a:ext cx="50717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5263120" y="1254138"/>
            <a:ext cx="3646967" cy="30469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(Re)design a two-week online learning experience, integrating/adapting OERs that support and further the learning outcomes. Author/refine original collateral materials such as assignments.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566E77-4EC6-794F-82A3-9A28B8020AC7}"/>
              </a:ext>
            </a:extLst>
          </p:cNvPr>
          <p:cNvCxnSpPr/>
          <p:nvPr/>
        </p:nvCxnSpPr>
        <p:spPr>
          <a:xfrm>
            <a:off x="5039848" y="3115346"/>
            <a:ext cx="2286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541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D25023-5027-E44E-8343-F2BFB71A9B6A}"/>
              </a:ext>
            </a:extLst>
          </p:cNvPr>
          <p:cNvSpPr txBox="1"/>
          <p:nvPr/>
        </p:nvSpPr>
        <p:spPr>
          <a:xfrm>
            <a:off x="4324172" y="1252728"/>
            <a:ext cx="46660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Mini-MOOC (plan 2-week learning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 on buddy feedback input, note and share how you acted upon it and why.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your learners in content (read/view), intentionally designed activities (do), and metacognition (reflect)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Content includes at least two substantive open learning resources created by you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2B0BE6-248F-EB47-B71F-C6AB2A4F706D}"/>
              </a:ext>
            </a:extLst>
          </p:cNvPr>
          <p:cNvGrpSpPr/>
          <p:nvPr/>
        </p:nvGrpSpPr>
        <p:grpSpPr>
          <a:xfrm>
            <a:off x="4417163" y="0"/>
            <a:ext cx="4508188" cy="5143500"/>
            <a:chOff x="4324172" y="0"/>
            <a:chExt cx="4508188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9CD01F-369B-BE49-BDB1-765034167D08}"/>
                </a:ext>
              </a:extLst>
            </p:cNvPr>
            <p:cNvSpPr/>
            <p:nvPr/>
          </p:nvSpPr>
          <p:spPr>
            <a:xfrm>
              <a:off x="4324172" y="0"/>
              <a:ext cx="4508188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ext, application&#10;&#10;Description automatically generated">
              <a:extLst>
                <a:ext uri="{FF2B5EF4-FFF2-40B4-BE49-F238E27FC236}">
                  <a16:creationId xmlns:a16="http://schemas.microsoft.com/office/drawing/2014/main" id="{7A4F2BE9-96A2-3F4E-A6F8-A2AC89D8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8140" y="0"/>
              <a:ext cx="4180252" cy="51435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21094" y="1254138"/>
            <a:ext cx="3849624" cy="30469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r>
              <a:rPr lang="en-US" sz="2400" dirty="0"/>
              <a:t>Active learning is engaging, but it needs to be purposeful to accomplish goals. A good experience is a gratifying journey in which each part contributes to the whole.</a:t>
            </a:r>
          </a:p>
        </p:txBody>
      </p:sp>
    </p:spTree>
    <p:extLst>
      <p:ext uri="{BB962C8B-B14F-4D97-AF65-F5344CB8AC3E}">
        <p14:creationId xmlns:p14="http://schemas.microsoft.com/office/powerpoint/2010/main" val="1611163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8334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Learning Experience Design: Student Reflection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712922" y="1055864"/>
            <a:ext cx="785764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S4: “I really didn't know what to expect. [When I found out about the Mini-MOOC assignment] </a:t>
            </a:r>
            <a:r>
              <a:rPr lang="en-US" sz="22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I thought ‘I can't do that. That's too much.’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I’d call it a guided creativity</a:t>
            </a:r>
            <a:r>
              <a:rPr lang="en-US" sz="22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 It wasn't, ‘These are the five learning resources that you're supposed to put in your MOOC and put them in a certain order.’ ... It was just so much more than that. There are parameters that you gave … but they were broad enough that I had free rein.”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As the course went on, I got a better picture of what Open Learning really was … </a:t>
            </a:r>
            <a:r>
              <a:rPr lang="en-US" sz="22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[OERs] helped give the meatiness to the course</a:t>
            </a:r>
            <a:r>
              <a:rPr lang="en-US" sz="22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.”</a:t>
            </a:r>
          </a:p>
          <a:p>
            <a:pPr>
              <a:spcAft>
                <a:spcPts val="1200"/>
              </a:spcAft>
            </a:pPr>
            <a:endParaRPr lang="en-US" sz="2200" b="1" dirty="0">
              <a:solidFill>
                <a:srgbClr val="843E87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37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3" y="1254138"/>
            <a:ext cx="50717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5263120" y="1254138"/>
            <a:ext cx="3646967" cy="3785652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Stage an OER-integrated learning experience in an online learning platform. Make effective use of media and interactive technologies to deepen and further the learning experience. Assign CC license to original materials developed.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3CB52D-5DF9-A643-BDE6-CB2DAC2B2194}"/>
              </a:ext>
            </a:extLst>
          </p:cNvPr>
          <p:cNvCxnSpPr/>
          <p:nvPr/>
        </p:nvCxnSpPr>
        <p:spPr>
          <a:xfrm>
            <a:off x="4253024" y="3657610"/>
            <a:ext cx="10058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164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P5: Educational Technology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21094" y="1254138"/>
            <a:ext cx="3849624" cy="30469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r>
              <a:rPr lang="en-US" sz="2400" dirty="0"/>
              <a:t>While LXD is more important than technology, effective implementation is critical. Creative yet purposeful use of technology increases engagement.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25023-5027-E44E-8343-F2BFB71A9B6A}"/>
              </a:ext>
            </a:extLst>
          </p:cNvPr>
          <p:cNvSpPr txBox="1"/>
          <p:nvPr/>
        </p:nvSpPr>
        <p:spPr>
          <a:xfrm>
            <a:off x="4324172" y="1252728"/>
            <a:ext cx="4666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Mini-MOOC (plan 2-week learning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student provided with their own Canvas course. In previous terms they had the option to stage it in other platforms.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encouraged to share strategies, mentor each other in use of tools.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effective use of multimedia that combines images, words, and sound. Cite </a:t>
            </a:r>
            <a:r>
              <a:rPr lang="en-US" i="1" dirty="0"/>
              <a:t>all</a:t>
            </a:r>
            <a:r>
              <a:rPr lang="en-US" dirty="0"/>
              <a:t>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 a Creative Commons license and set for self-enrollment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777D6-F191-6447-85A2-9654F649D318}"/>
              </a:ext>
            </a:extLst>
          </p:cNvPr>
          <p:cNvGrpSpPr/>
          <p:nvPr/>
        </p:nvGrpSpPr>
        <p:grpSpPr>
          <a:xfrm>
            <a:off x="96992" y="914074"/>
            <a:ext cx="8893184" cy="4229426"/>
            <a:chOff x="96992" y="914074"/>
            <a:chExt cx="8893184" cy="422942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A19EF8-B0A9-4E41-8AC8-A003AF192410}"/>
                </a:ext>
              </a:extLst>
            </p:cNvPr>
            <p:cNvSpPr/>
            <p:nvPr/>
          </p:nvSpPr>
          <p:spPr>
            <a:xfrm>
              <a:off x="96992" y="914074"/>
              <a:ext cx="8893184" cy="4229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cture containing website&#10;&#10;Description automatically generated">
              <a:extLst>
                <a:ext uri="{FF2B5EF4-FFF2-40B4-BE49-F238E27FC236}">
                  <a16:creationId xmlns:a16="http://schemas.microsoft.com/office/drawing/2014/main" id="{DBCA7C53-7F64-FF44-ACC8-9FC626BA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1633" y="926097"/>
              <a:ext cx="4114392" cy="410916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BDFDBC74-051F-5548-996E-C274ECCF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131" y="926097"/>
              <a:ext cx="4114392" cy="4109164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60663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794907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Education Technology: Student Reflection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712922" y="1055864"/>
            <a:ext cx="7813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S5: “I was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challenged to be creative 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with using OERs to build something new. It was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eye opening to see the many elements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 that go into creating an effective online course from scratch.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I never thought I would have the skills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 to build one myself, and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I am proud of what I built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 I have been able to expand my knowledge of what it means to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take ownership of your work and the power to share it with others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 ”</a:t>
            </a:r>
          </a:p>
        </p:txBody>
      </p:sp>
    </p:spTree>
    <p:extLst>
      <p:ext uri="{BB962C8B-B14F-4D97-AF65-F5344CB8AC3E}">
        <p14:creationId xmlns:p14="http://schemas.microsoft.com/office/powerpoint/2010/main" val="1879665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3" y="1254138"/>
            <a:ext cx="50717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 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400" dirty="0">
              <a:solidFill>
                <a:srgbClr val="C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5263120" y="1254138"/>
            <a:ext cx="3646967" cy="3416320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Facilitate a two-week, active, online participatory learning experience that incorporates OERs and engages learners in the development of authentic products that can be shared with others (have value beyond the class).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99D068-C90F-7F4A-8CE5-DCA2610E5FCA}"/>
              </a:ext>
            </a:extLst>
          </p:cNvPr>
          <p:cNvCxnSpPr/>
          <p:nvPr/>
        </p:nvCxnSpPr>
        <p:spPr>
          <a:xfrm>
            <a:off x="3346765" y="4210500"/>
            <a:ext cx="19202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076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DABA-CDD1-8848-9613-8B8CD8F5EAF0}"/>
              </a:ext>
            </a:extLst>
          </p:cNvPr>
          <p:cNvSpPr txBox="1"/>
          <p:nvPr/>
        </p:nvSpPr>
        <p:spPr>
          <a:xfrm>
            <a:off x="221094" y="1254138"/>
            <a:ext cx="3849624" cy="3046988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Essential Understanding </a:t>
            </a:r>
            <a:r>
              <a:rPr lang="en-US" sz="2400" dirty="0"/>
              <a:t>Roles between educators and student can be fluid; partnership increases a sense of mattering and empowerment. Teaching, and the improvement of teaching, is iterative.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25023-5027-E44E-8343-F2BFB71A9B6A}"/>
              </a:ext>
            </a:extLst>
          </p:cNvPr>
          <p:cNvSpPr txBox="1"/>
          <p:nvPr/>
        </p:nvSpPr>
        <p:spPr>
          <a:xfrm>
            <a:off x="4324172" y="1252728"/>
            <a:ext cx="4666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Mini-MOOC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the MOOC with your buddies in the final two weeks of the course. They and your course instructor role play being students in the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Buddy Feedback Form is provided in a template that aligns with Min-MOOC assignment rubric.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BB7496-FB8B-F146-9558-489279C3922B}"/>
              </a:ext>
            </a:extLst>
          </p:cNvPr>
          <p:cNvGrpSpPr/>
          <p:nvPr/>
        </p:nvGrpSpPr>
        <p:grpSpPr>
          <a:xfrm>
            <a:off x="96992" y="842374"/>
            <a:ext cx="9070758" cy="4301126"/>
            <a:chOff x="96992" y="842374"/>
            <a:chExt cx="9070758" cy="43011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B5E7AC-0DD0-9F42-AF4B-2BF9CD49D9F0}"/>
                </a:ext>
              </a:extLst>
            </p:cNvPr>
            <p:cNvSpPr/>
            <p:nvPr/>
          </p:nvSpPr>
          <p:spPr>
            <a:xfrm>
              <a:off x="96992" y="914074"/>
              <a:ext cx="8893184" cy="4229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hart, bubble chart&#10;&#10;Description automatically generated">
              <a:extLst>
                <a:ext uri="{FF2B5EF4-FFF2-40B4-BE49-F238E27FC236}">
                  <a16:creationId xmlns:a16="http://schemas.microsoft.com/office/drawing/2014/main" id="{EA52BE00-17EB-7246-8291-7E6862FA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905" y="842374"/>
              <a:ext cx="7656522" cy="43011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2849B7-858C-124F-8848-3C41542573E5}"/>
                </a:ext>
              </a:extLst>
            </p:cNvPr>
            <p:cNvSpPr txBox="1"/>
            <p:nvPr/>
          </p:nvSpPr>
          <p:spPr>
            <a:xfrm>
              <a:off x="3681350" y="4859473"/>
              <a:ext cx="548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Paskevivius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M, 2017; Hegarty, 2018; Cool-Sather et. al 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875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Open Pedagogy: Student Reflection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712922" y="1055864"/>
            <a:ext cx="733314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S6: “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This class’s format made us comment on each other’s work in a way that required the recipient to do something. 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I am not saying I had to make the changes, but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I really had to reflect on the comments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 As much as I want to say my biggest take away was making the MOOC, it really wasn’t. </a:t>
            </a:r>
            <a:r>
              <a:rPr lang="en-US" sz="28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My biggest takeaway was the power of someone else’s point of view.</a:t>
            </a: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”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srgbClr val="585363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0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3954" y="839468"/>
            <a:ext cx="86129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During the session you will consider:</a:t>
            </a:r>
          </a:p>
          <a:p>
            <a:pPr marL="650080" lvl="1" indent="-192880">
              <a:spcBef>
                <a:spcPts val="18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843E87"/>
                </a:solidFill>
                <a:latin typeface="Helvetica Neue" charset="0"/>
                <a:ea typeface="Helvetica Neue" charset="0"/>
                <a:cs typeface="Helvetica Neue" charset="0"/>
              </a:rPr>
              <a:t>Philosophical ideas and principles</a:t>
            </a:r>
            <a:r>
              <a:rPr lang="en-US" sz="20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 essential to open learning</a:t>
            </a:r>
          </a:p>
          <a:p>
            <a:pPr marL="650080" lvl="1" indent="-192880">
              <a:spcBef>
                <a:spcPts val="18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843E87"/>
                </a:solidFill>
                <a:latin typeface="Helvetica Neue" charset="0"/>
                <a:ea typeface="Helvetica Neue" charset="0"/>
                <a:cs typeface="Helvetica Neue" charset="0"/>
              </a:rPr>
              <a:t>Essential open educator proficiencies </a:t>
            </a:r>
            <a:r>
              <a:rPr lang="en-US" sz="20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(concepts and practices) </a:t>
            </a:r>
          </a:p>
          <a:p>
            <a:pPr marL="650080" lvl="1" indent="-192880">
              <a:spcBef>
                <a:spcPts val="18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Open educator proficiencies that are </a:t>
            </a:r>
            <a:r>
              <a:rPr lang="en-US" sz="2000" b="1" dirty="0">
                <a:solidFill>
                  <a:srgbClr val="843E87"/>
                </a:solidFill>
                <a:latin typeface="Helvetica Neue" charset="0"/>
                <a:ea typeface="Helvetica Neue" charset="0"/>
                <a:cs typeface="Helvetica Neue" charset="0"/>
              </a:rPr>
              <a:t>most relevant to your context</a:t>
            </a:r>
          </a:p>
          <a:p>
            <a:pPr>
              <a:spcBef>
                <a:spcPts val="1800"/>
              </a:spcBef>
            </a:pPr>
            <a:r>
              <a:rPr lang="en-US" sz="22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In Companion ePortfolio you will access: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Collection of </a:t>
            </a:r>
            <a:r>
              <a:rPr lang="en-US" sz="2000" b="1" dirty="0">
                <a:solidFill>
                  <a:srgbClr val="843E87"/>
                </a:solidFill>
                <a:latin typeface="Helvetica Neue" charset="0"/>
                <a:ea typeface="Helvetica Neue" charset="0"/>
                <a:cs typeface="Helvetica Neue" charset="0"/>
              </a:rPr>
              <a:t>concrete strategies, exemplars, materials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843E87"/>
                </a:solidFill>
                <a:latin typeface="Helvetica Neue" charset="0"/>
                <a:ea typeface="Helvetica Neue" charset="0"/>
                <a:cs typeface="Helvetica Neue" charset="0"/>
              </a:rPr>
              <a:t>Bibliography of sources </a:t>
            </a:r>
            <a:r>
              <a:rPr lang="en-US" sz="20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that informed the framework of proficiencies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Outcomes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Final Reflections on Course Learning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712922" y="947378"/>
            <a:ext cx="81194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S7: “This course has </a:t>
            </a:r>
            <a:r>
              <a:rPr lang="en-US" sz="24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fundamentally shifted the way I view the field of education</a:t>
            </a:r>
            <a:r>
              <a:rPr lang="en-US" sz="24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.”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S8: “I feel this is the most I have changed since beginning my master’s program. </a:t>
            </a:r>
            <a:r>
              <a:rPr lang="en-US" sz="24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The feedback from peers … helped me understand the material, assignments, and that I wasn’t alone</a:t>
            </a:r>
            <a:r>
              <a:rPr lang="en-US" sz="24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.”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S9: “I plan to make the educational materials I create openly available to give back  to the OER community … </a:t>
            </a:r>
            <a:r>
              <a:rPr lang="en-US" sz="2400" b="1" dirty="0">
                <a:solidFill>
                  <a:srgbClr val="843E87"/>
                </a:solidFill>
                <a:ea typeface="Helvetica Neue" charset="0"/>
                <a:cs typeface="Helvetica Neue" charset="0"/>
              </a:rPr>
              <a:t>To design authentic and engaging learning experiences, I have to leverage and collaborate with the open learning community</a:t>
            </a:r>
            <a:r>
              <a:rPr lang="en-US" sz="24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32440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774780-AD0C-AA4C-B055-EE58D523BD82}"/>
              </a:ext>
            </a:extLst>
          </p:cNvPr>
          <p:cNvSpPr/>
          <p:nvPr/>
        </p:nvSpPr>
        <p:spPr>
          <a:xfrm>
            <a:off x="1225296" y="969264"/>
            <a:ext cx="6501384" cy="3886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843E87"/>
                </a:solidFill>
              </a:rPr>
              <a:t>How might Open Educator Proficiencies inform your teaching and/or faculty development practice?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782171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Revisiting Early Questions (In Chat/Verbally)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35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Questions and Comments?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908309" y="1455108"/>
            <a:ext cx="73331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rgbClr val="C00000"/>
                </a:solidFill>
                <a:ea typeface="Helvetica Neue" charset="0"/>
                <a:cs typeface="Helvetica Neue" charset="0"/>
              </a:rPr>
              <a:t>Thank you!</a:t>
            </a:r>
          </a:p>
          <a:p>
            <a:pPr algn="ctr">
              <a:spcAft>
                <a:spcPts val="1200"/>
              </a:spcAft>
            </a:pPr>
            <a:endParaRPr lang="en-US" sz="2800" dirty="0">
              <a:solidFill>
                <a:srgbClr val="585363"/>
              </a:solidFill>
              <a:ea typeface="Helvetica Neue" charset="0"/>
              <a:cs typeface="Helvetica Neue" charset="0"/>
            </a:endParaRPr>
          </a:p>
          <a:p>
            <a:pPr algn="ctr">
              <a:spcAft>
                <a:spcPts val="1200"/>
              </a:spcAft>
            </a:pP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Access the companion ePortfolio at</a:t>
            </a:r>
            <a:b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</a:br>
            <a:r>
              <a:rPr lang="en-US" sz="2800" dirty="0">
                <a:solidFill>
                  <a:srgbClr val="585363"/>
                </a:solidFill>
                <a:ea typeface="Helvetica Neue" charset="0"/>
                <a:cs typeface="Helvetica Neue" charset="0"/>
              </a:rPr>
              <a:t>https://</a:t>
            </a:r>
            <a:r>
              <a:rPr lang="en-US" sz="2800" dirty="0" err="1">
                <a:solidFill>
                  <a:srgbClr val="585363"/>
                </a:solidFill>
                <a:ea typeface="Helvetica Neue" charset="0"/>
                <a:cs typeface="Helvetica Neue" charset="0"/>
              </a:rPr>
              <a:t>openeducators.sites.northeastern.edu</a:t>
            </a:r>
            <a:endParaRPr lang="en-US" sz="2800" dirty="0">
              <a:solidFill>
                <a:srgbClr val="585363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36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References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33464" y="877470"/>
            <a:ext cx="8910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Cook-Sather, A., 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Bovill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C., 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Felten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P. (2014).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Engaging students as partners in learning and teaching: A guide for faculty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Jossey-Bass.</a:t>
            </a:r>
          </a:p>
          <a:p>
            <a:pPr marL="465138" indent="-465138"/>
            <a:endParaRPr lang="en-US" sz="1150" dirty="0">
              <a:solidFill>
                <a:srgbClr val="50376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65138" indent="-465138"/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ELI. (2018).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 things you should know about open education: Content, practices, policies. 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library.educause.edu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/resources/2018/6/7-things-you-should-know-about-open-education-content</a:t>
            </a:r>
          </a:p>
          <a:p>
            <a:pPr marL="465138" indent="-465138"/>
            <a:endParaRPr lang="en-US" sz="1150" dirty="0">
              <a:solidFill>
                <a:srgbClr val="50376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65138" indent="-465138"/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Hegarty, B. (2015). Attributes of open pedagogy: A model for using open educational resources.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Educational Technology, 55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(4). 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www.jstor.org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/stable/44430383</a:t>
            </a:r>
          </a:p>
          <a:p>
            <a:pPr marL="465138" indent="-465138"/>
            <a:endParaRPr lang="en-US" sz="1150" dirty="0">
              <a:solidFill>
                <a:srgbClr val="50376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65138" indent="-465138">
              <a:spcAft>
                <a:spcPts val="1200"/>
              </a:spcAft>
            </a:pP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García-López, R.-I., Salazar, O. C., Ramírez-Montoya, M.-S., &amp; Tenorio-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Sepúlveda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G.-C. (2017). Competencies for production, search, diffusion and mobilization of open educational resources.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 Education Studies, 10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(4), 78. 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doi.org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/10.5539/ies.v10n4p78</a:t>
            </a:r>
          </a:p>
          <a:p>
            <a:pPr marL="465138" indent="-465138">
              <a:spcAft>
                <a:spcPts val="1200"/>
              </a:spcAft>
            </a:pP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Mabiala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M. (2016).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education resources competency framework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Organisation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Internationale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francophone. 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ifadem.org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/sites/default/files/divers/livret-rel-eng-web_0.pdf</a:t>
            </a:r>
          </a:p>
          <a:p>
            <a:pPr marL="465138" indent="-465138">
              <a:spcAft>
                <a:spcPts val="1200"/>
              </a:spcAft>
            </a:pP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OAResources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(2019, February 25)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pedagogy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oaresources.org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/open-pedagogy/</a:t>
            </a:r>
          </a:p>
          <a:p>
            <a:pPr marL="465138" indent="-465138">
              <a:spcAft>
                <a:spcPts val="1200"/>
              </a:spcAft>
            </a:pP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Paskevivius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M. (2017, September 12).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 attributes of open pedagogy by Bronwyn Hegarty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The non-disposable assignment: Enhancing personalized learning. 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wordpress.viu.ca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enhancingpersonalizedlearning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/2017/09/12/design-attributes-of-open-pedagogy-by-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bronwyn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hegarty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</a:p>
          <a:p>
            <a:pPr marL="465138" indent="-465138">
              <a:spcAft>
                <a:spcPts val="1200"/>
              </a:spcAft>
            </a:pP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Petrides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L., Levin, D. Watson, C. E. (2018) </a:t>
            </a:r>
            <a:r>
              <a:rPr lang="en-US" sz="1150" i="1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Toward a sustainable OER ecosystem: The case for OER stewardship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https://</a:t>
            </a:r>
            <a:r>
              <a:rPr lang="en-US" sz="1150" dirty="0" err="1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careframework.org</a:t>
            </a:r>
            <a:r>
              <a:rPr lang="en-US" sz="1150" dirty="0">
                <a:solidFill>
                  <a:srgbClr val="50376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6485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Proficiency Definitions </a:t>
            </a:r>
            <a:endParaRPr lang="en-US" sz="297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0" y="916382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Context: </a:t>
            </a:r>
            <a:r>
              <a:rPr lang="en-US" sz="13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Identify the diverse roots of Open Learning that are most relevant to your interests and needs as an educator.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Fluency: </a:t>
            </a:r>
            <a:r>
              <a:rPr lang="en-US" sz="13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Locate, evaluate, and select high quality open education resources that are most relevant to a given teaching scenario (preferably something that you or a constituent currently teach, or an offering your program would like to develop).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Curation: </a:t>
            </a:r>
            <a:r>
              <a:rPr lang="en-US" sz="13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Identify the desired learning outcomes of a specified teaching scenario. For each outcome, curate an intentional and strategic collection of OERs that are most relevant to to the goals for learning.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Design: </a:t>
            </a:r>
            <a:r>
              <a:rPr lang="en-US" sz="13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(Re)design a two-week online learning experience (i.e., unit or module), integrating/adapting OERs that support and further the learning outcomes. Author/refine original collateral materials such as assignments.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Technology: </a:t>
            </a:r>
            <a:r>
              <a:rPr lang="en-US" sz="13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Stage an OER-integrated learning experience in an online learning platform. Make effective use of media and interactive technologies to deepen and further the learning experience. Assign CC license to original materials developed.  </a:t>
            </a:r>
          </a:p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Pedagogy: </a:t>
            </a:r>
            <a:r>
              <a:rPr lang="en-US" sz="1300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Facilitate a two-week, active, online participatory learning experience that incorporates OERs and engages learners in the development of authentic products that can be shared with others (have value beyond the class).</a:t>
            </a:r>
          </a:p>
        </p:txBody>
      </p:sp>
    </p:spTree>
    <p:extLst>
      <p:ext uri="{BB962C8B-B14F-4D97-AF65-F5344CB8AC3E}">
        <p14:creationId xmlns:p14="http://schemas.microsoft.com/office/powerpoint/2010/main" val="309076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Open Education: Big Idea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483AB-80B0-E941-9139-E8E56EC69378}"/>
              </a:ext>
            </a:extLst>
          </p:cNvPr>
          <p:cNvSpPr txBox="1"/>
          <p:nvPr/>
        </p:nvSpPr>
        <p:spPr>
          <a:xfrm>
            <a:off x="3906899" y="2509892"/>
            <a:ext cx="1661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843E87"/>
                </a:solidFill>
              </a:rPr>
              <a:t>Practices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680E5D3E-7495-D447-B7E7-B1D7A1B777C2}"/>
              </a:ext>
            </a:extLst>
          </p:cNvPr>
          <p:cNvSpPr/>
          <p:nvPr/>
        </p:nvSpPr>
        <p:spPr>
          <a:xfrm>
            <a:off x="220200" y="529300"/>
            <a:ext cx="8778240" cy="4404987"/>
          </a:xfrm>
          <a:prstGeom prst="cloud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07B05-BAB2-D548-A43B-FCDB0E28FDBC}"/>
              </a:ext>
            </a:extLst>
          </p:cNvPr>
          <p:cNvSpPr txBox="1"/>
          <p:nvPr/>
        </p:nvSpPr>
        <p:spPr>
          <a:xfrm>
            <a:off x="1670424" y="2509892"/>
            <a:ext cx="1866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843E87"/>
                </a:solidFill>
              </a:rPr>
              <a:t>Resources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244005-6FF9-6A46-8DD4-F769BB534553}"/>
              </a:ext>
            </a:extLst>
          </p:cNvPr>
          <p:cNvSpPr txBox="1"/>
          <p:nvPr/>
        </p:nvSpPr>
        <p:spPr>
          <a:xfrm>
            <a:off x="5938265" y="2509892"/>
            <a:ext cx="1790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843E87"/>
                </a:solidFill>
              </a:rPr>
              <a:t>Software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222ED-3D7C-664D-8E6B-F327A6E76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26664" y="1833339"/>
            <a:ext cx="1329668" cy="691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8684B-CC68-974C-8731-0752FD7B6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267" y="3067620"/>
            <a:ext cx="1262917" cy="446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F6BA6C-4F34-6E46-BDB3-7A9358ADB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00" b="-985"/>
          <a:stretch/>
        </p:blipFill>
        <p:spPr>
          <a:xfrm>
            <a:off x="6010279" y="2009922"/>
            <a:ext cx="1362635" cy="515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0333" y="956126"/>
            <a:ext cx="7055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 Neue" charset="0"/>
                <a:ea typeface="Helvetica Neue" charset="0"/>
                <a:cs typeface="Helvetica Neue" charset="0"/>
              </a:rPr>
              <a:t>Philosophy</a:t>
            </a:r>
            <a:br>
              <a:rPr lang="en-US" sz="1600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Education can only achieve its full potential if knowledge is shared, therefore the products of learning and teaching should be a common good.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755DD3-7FA4-2048-BD83-B5792433C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926" y="3056202"/>
            <a:ext cx="1357655" cy="1153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98F2BF-0FC4-3842-BE19-5C3225DA7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135" y="3076621"/>
            <a:ext cx="704415" cy="704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2B0C86-157E-D940-822F-51B2CCE61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1494" y="2135098"/>
            <a:ext cx="1592463" cy="390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C8223-67CE-B64B-A8D9-5983A3876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6932" y="3840140"/>
            <a:ext cx="706196" cy="5770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666182-EAAE-8947-A679-F218177303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382" y="3862281"/>
            <a:ext cx="627430" cy="4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Open Learning: Principle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ADDD3DE8-5732-514E-9E0A-987801593AD4}"/>
              </a:ext>
            </a:extLst>
          </p:cNvPr>
          <p:cNvSpPr/>
          <p:nvPr/>
        </p:nvSpPr>
        <p:spPr>
          <a:xfrm>
            <a:off x="220200" y="529300"/>
            <a:ext cx="8778240" cy="4404987"/>
          </a:xfrm>
          <a:prstGeom prst="cloud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1E340-8572-D247-B37A-9FB6E5C8119F}"/>
              </a:ext>
            </a:extLst>
          </p:cNvPr>
          <p:cNvSpPr txBox="1"/>
          <p:nvPr/>
        </p:nvSpPr>
        <p:spPr>
          <a:xfrm>
            <a:off x="5181724" y="4849052"/>
            <a:ext cx="3950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Hegarty, 2015; Cook-Sather et. al., 2014;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OAResources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CE8DB-B517-1D48-A177-D1843B0123AB}"/>
              </a:ext>
            </a:extLst>
          </p:cNvPr>
          <p:cNvSpPr/>
          <p:nvPr/>
        </p:nvSpPr>
        <p:spPr>
          <a:xfrm>
            <a:off x="1780496" y="1377471"/>
            <a:ext cx="53178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</a:rPr>
              <a:t>“</a:t>
            </a:r>
            <a:r>
              <a:rPr lang="en-US" sz="2400" b="1" dirty="0">
                <a:solidFill>
                  <a:srgbClr val="843E87"/>
                </a:solidFill>
                <a:latin typeface="arial" panose="020B0604020202020204" pitchFamily="34" charset="0"/>
              </a:rPr>
              <a:t>Engage with students as creators of information rather than simply consumers of it</a:t>
            </a:r>
            <a:r>
              <a:rPr lang="en-US" sz="2400" b="1" dirty="0">
                <a:latin typeface="arial" panose="020B0604020202020204" pitchFamily="34" charset="0"/>
              </a:rPr>
              <a:t>. [Open Learning] is a form of experiential learning in which students demonstrate understanding through the act of creation.”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2581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Open Educators: Scope of Practice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906747A-2215-D84E-BDD4-6CD559B11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2141440"/>
              </p:ext>
            </p:extLst>
          </p:nvPr>
        </p:nvGraphicFramePr>
        <p:xfrm>
          <a:off x="321732" y="983573"/>
          <a:ext cx="8509000" cy="4052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181834-9BD5-F140-B0F9-C8052B36F9CF}"/>
              </a:ext>
            </a:extLst>
          </p:cNvPr>
          <p:cNvSpPr txBox="1"/>
          <p:nvPr/>
        </p:nvSpPr>
        <p:spPr>
          <a:xfrm>
            <a:off x="482604" y="2463801"/>
            <a:ext cx="2709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Open</a:t>
            </a:r>
            <a:br>
              <a:rPr lang="en-US" sz="4000" dirty="0"/>
            </a:br>
            <a:r>
              <a:rPr lang="en-US" sz="4000" dirty="0"/>
              <a:t>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EA5EE-5676-CA4E-9BDF-C52F430BA552}"/>
              </a:ext>
            </a:extLst>
          </p:cNvPr>
          <p:cNvSpPr txBox="1"/>
          <p:nvPr/>
        </p:nvSpPr>
        <p:spPr>
          <a:xfrm>
            <a:off x="5952061" y="2472262"/>
            <a:ext cx="2726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Open</a:t>
            </a:r>
            <a:br>
              <a:rPr lang="en-US" sz="4000" dirty="0"/>
            </a:br>
            <a:r>
              <a:rPr lang="en-US" sz="4000" dirty="0"/>
              <a:t>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B3586-2CD7-6047-93B5-7A1A1AF8EEF6}"/>
              </a:ext>
            </a:extLst>
          </p:cNvPr>
          <p:cNvSpPr txBox="1"/>
          <p:nvPr/>
        </p:nvSpPr>
        <p:spPr>
          <a:xfrm>
            <a:off x="3073401" y="2150526"/>
            <a:ext cx="298873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Open</a:t>
            </a:r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5000" b="1" dirty="0">
                <a:solidFill>
                  <a:schemeClr val="bg1"/>
                </a:solidFill>
              </a:rPr>
              <a:t>Educators</a:t>
            </a:r>
          </a:p>
        </p:txBody>
      </p:sp>
    </p:spTree>
    <p:extLst>
      <p:ext uri="{BB962C8B-B14F-4D97-AF65-F5344CB8AC3E}">
        <p14:creationId xmlns:p14="http://schemas.microsoft.com/office/powerpoint/2010/main" val="13315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AA283B-011A-7743-B5CF-0141C498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744" y="968807"/>
            <a:ext cx="6502498" cy="38876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4993A8-094F-A842-AD51-D2E0866DF586}"/>
              </a:ext>
            </a:extLst>
          </p:cNvPr>
          <p:cNvSpPr/>
          <p:nvPr/>
        </p:nvSpPr>
        <p:spPr>
          <a:xfrm>
            <a:off x="1700614" y="2871387"/>
            <a:ext cx="572568" cy="50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Teaching Context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7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AA283B-011A-7743-B5CF-0141C498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744" y="968807"/>
            <a:ext cx="6502498" cy="38876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4993A8-094F-A842-AD51-D2E0866DF586}"/>
              </a:ext>
            </a:extLst>
          </p:cNvPr>
          <p:cNvSpPr/>
          <p:nvPr/>
        </p:nvSpPr>
        <p:spPr>
          <a:xfrm>
            <a:off x="1700614" y="2871387"/>
            <a:ext cx="572568" cy="50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774780-AD0C-AA4C-B055-EE58D523BD82}"/>
              </a:ext>
            </a:extLst>
          </p:cNvPr>
          <p:cNvSpPr/>
          <p:nvPr/>
        </p:nvSpPr>
        <p:spPr>
          <a:xfrm>
            <a:off x="1225296" y="969264"/>
            <a:ext cx="6501384" cy="3886200"/>
          </a:xfrm>
          <a:prstGeom prst="rect">
            <a:avLst/>
          </a:prstGeom>
          <a:solidFill>
            <a:schemeClr val="bg1">
              <a:alpha val="9217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If you were teaching or taking a graduate-level education course titled “open learning,” what would you expect to course participants to learn?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646317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Articulating Priorities (In the Chat)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8EE4D-709F-D54B-A862-AC5D7912FF1D}"/>
              </a:ext>
            </a:extLst>
          </p:cNvPr>
          <p:cNvSpPr/>
          <p:nvPr/>
        </p:nvSpPr>
        <p:spPr>
          <a:xfrm>
            <a:off x="0" y="0"/>
            <a:ext cx="9144000" cy="828839"/>
          </a:xfrm>
          <a:prstGeom prst="rect">
            <a:avLst/>
          </a:prstGeom>
          <a:solidFill>
            <a:srgbClr val="843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8AD61-5597-9F40-BE59-AC288637980E}"/>
              </a:ext>
            </a:extLst>
          </p:cNvPr>
          <p:cNvSpPr txBox="1"/>
          <p:nvPr/>
        </p:nvSpPr>
        <p:spPr>
          <a:xfrm>
            <a:off x="96992" y="154734"/>
            <a:ext cx="795185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7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Proficiencies: Concepts, Principles, Practices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3B13A-6789-6B47-BF69-3913AC8C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68" y="107573"/>
            <a:ext cx="786292" cy="806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BA8D-8997-AC47-9C2E-BAD166A73AE2}"/>
              </a:ext>
            </a:extLst>
          </p:cNvPr>
          <p:cNvSpPr txBox="1"/>
          <p:nvPr/>
        </p:nvSpPr>
        <p:spPr>
          <a:xfrm>
            <a:off x="223284" y="1254138"/>
            <a:ext cx="446567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P1: Origins and Context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P2: Information Fluency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P3: Curation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P4: Learning Experience Design 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P5: Education Technology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585363"/>
                </a:solidFill>
                <a:latin typeface="Helvetica Neue" charset="0"/>
                <a:ea typeface="Helvetica Neue" charset="0"/>
                <a:cs typeface="Helvetica Neue" charset="0"/>
              </a:rPr>
              <a:t>P6: Open Pedagogy</a:t>
            </a:r>
            <a:endParaRPr lang="en-US" sz="2000" dirty="0">
              <a:solidFill>
                <a:srgbClr val="58536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4906C-027B-104F-B922-ABCAFBE37787}"/>
              </a:ext>
            </a:extLst>
          </p:cNvPr>
          <p:cNvSpPr txBox="1"/>
          <p:nvPr/>
        </p:nvSpPr>
        <p:spPr>
          <a:xfrm>
            <a:off x="3657600" y="4835723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(ELI, 2018; García-López et. al, 2017;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Mabiala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2016;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Petrides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al, 2018)</a:t>
            </a:r>
          </a:p>
        </p:txBody>
      </p:sp>
    </p:spTree>
    <p:extLst>
      <p:ext uri="{BB962C8B-B14F-4D97-AF65-F5344CB8AC3E}">
        <p14:creationId xmlns:p14="http://schemas.microsoft.com/office/powerpoint/2010/main" val="130076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FDDB34216054BAD450A81B60B2C2C" ma:contentTypeVersion="2" ma:contentTypeDescription="Create a new document." ma:contentTypeScope="" ma:versionID="d9cde749fd8794403b705e554d13f336">
  <xsd:schema xmlns:xsd="http://www.w3.org/2001/XMLSchema" xmlns:xs="http://www.w3.org/2001/XMLSchema" xmlns:p="http://schemas.microsoft.com/office/2006/metadata/properties" xmlns:ns2="3ee9f689-b2fc-4f69-afac-12ac8c2f6cf4" targetNamespace="http://schemas.microsoft.com/office/2006/metadata/properties" ma:root="true" ma:fieldsID="3ebce6d3807d20dccab6e33de66c5e3d" ns2:_="">
    <xsd:import namespace="3ee9f689-b2fc-4f69-afac-12ac8c2f6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e9f689-b2fc-4f69-afac-12ac8c2f6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BE6FB-C3E2-46F7-B4F2-42C2DC4F22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5D5068-65F6-464C-B6B3-6CA0070D273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BB9B2F-931D-4534-9626-B152A6CF6E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e9f689-b2fc-4f69-afac-12ac8c2f6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8679</TotalTime>
  <Words>2538</Words>
  <Application>Microsoft Macintosh PowerPoint</Application>
  <PresentationFormat>On-screen Show (16:9)</PresentationFormat>
  <Paragraphs>205</Paragraphs>
  <Slides>34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Knight, Shannon</dc:creator>
  <cp:lastModifiedBy>Matthews-Denatale, Gail</cp:lastModifiedBy>
  <cp:revision>80</cp:revision>
  <cp:lastPrinted>2019-07-30T17:43:20Z</cp:lastPrinted>
  <dcterms:created xsi:type="dcterms:W3CDTF">2015-09-23T18:57:34Z</dcterms:created>
  <dcterms:modified xsi:type="dcterms:W3CDTF">2022-01-13T17:03:58Z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0x010100193FDDB34216054BAD450A81B60B2C2C</vt:lpwstr>
  </property>
</Properties>
</file>